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68" r:id="rId6"/>
    <p:sldId id="262" r:id="rId7"/>
    <p:sldId id="260" r:id="rId8"/>
    <p:sldId id="271" r:id="rId9"/>
    <p:sldId id="284" r:id="rId10"/>
    <p:sldId id="269" r:id="rId11"/>
    <p:sldId id="270" r:id="rId12"/>
    <p:sldId id="263" r:id="rId13"/>
    <p:sldId id="272" r:id="rId14"/>
    <p:sldId id="273" r:id="rId15"/>
    <p:sldId id="274" r:id="rId16"/>
    <p:sldId id="275" r:id="rId17"/>
    <p:sldId id="276" r:id="rId18"/>
    <p:sldId id="277" r:id="rId19"/>
    <p:sldId id="283" r:id="rId20"/>
    <p:sldId id="267" r:id="rId21"/>
    <p:sldId id="278" r:id="rId22"/>
    <p:sldId id="279" r:id="rId23"/>
    <p:sldId id="280" r:id="rId24"/>
    <p:sldId id="281" r:id="rId25"/>
    <p:sldId id="266" r:id="rId26"/>
    <p:sldId id="261"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30" cy="480226"/>
          </a:xfrm>
          <a:prstGeom prst="rect">
            <a:avLst/>
          </a:prstGeom>
        </p:spPr>
        <p:txBody>
          <a:bodyPr vert="horz" lIns="95414" tIns="47707" rIns="95414" bIns="47707" rtlCol="0"/>
          <a:lstStyle>
            <a:lvl1pPr algn="l">
              <a:defRPr sz="1300"/>
            </a:lvl1pPr>
          </a:lstStyle>
          <a:p>
            <a:endParaRPr lang="en-US"/>
          </a:p>
        </p:txBody>
      </p:sp>
      <p:sp>
        <p:nvSpPr>
          <p:cNvPr id="3" name="Date Placeholder 2"/>
          <p:cNvSpPr>
            <a:spLocks noGrp="1"/>
          </p:cNvSpPr>
          <p:nvPr>
            <p:ph type="dt" sz="quarter" idx="1"/>
          </p:nvPr>
        </p:nvSpPr>
        <p:spPr>
          <a:xfrm>
            <a:off x="4143004" y="0"/>
            <a:ext cx="3170530" cy="480226"/>
          </a:xfrm>
          <a:prstGeom prst="rect">
            <a:avLst/>
          </a:prstGeom>
        </p:spPr>
        <p:txBody>
          <a:bodyPr vert="horz" lIns="95414" tIns="47707" rIns="95414" bIns="47707" rtlCol="0"/>
          <a:lstStyle>
            <a:lvl1pPr algn="r">
              <a:defRPr sz="1300"/>
            </a:lvl1pPr>
          </a:lstStyle>
          <a:p>
            <a:fld id="{B5A569CC-23E2-4641-B4B7-4AA98D9C8D24}" type="datetimeFigureOut">
              <a:rPr lang="en-US" smtClean="0"/>
              <a:t>10/3/2017</a:t>
            </a:fld>
            <a:endParaRPr lang="en-US"/>
          </a:p>
        </p:txBody>
      </p:sp>
      <p:sp>
        <p:nvSpPr>
          <p:cNvPr id="4" name="Footer Placeholder 3"/>
          <p:cNvSpPr>
            <a:spLocks noGrp="1"/>
          </p:cNvSpPr>
          <p:nvPr>
            <p:ph type="ftr" sz="quarter" idx="2"/>
          </p:nvPr>
        </p:nvSpPr>
        <p:spPr>
          <a:xfrm>
            <a:off x="0" y="9119325"/>
            <a:ext cx="3170530" cy="480226"/>
          </a:xfrm>
          <a:prstGeom prst="rect">
            <a:avLst/>
          </a:prstGeom>
        </p:spPr>
        <p:txBody>
          <a:bodyPr vert="horz" lIns="95414" tIns="47707" rIns="95414" bIns="47707" rtlCol="0" anchor="b"/>
          <a:lstStyle>
            <a:lvl1pPr algn="l">
              <a:defRPr sz="1300"/>
            </a:lvl1pPr>
          </a:lstStyle>
          <a:p>
            <a:endParaRPr lang="en-US"/>
          </a:p>
        </p:txBody>
      </p:sp>
      <p:sp>
        <p:nvSpPr>
          <p:cNvPr id="5" name="Slide Number Placeholder 4"/>
          <p:cNvSpPr>
            <a:spLocks noGrp="1"/>
          </p:cNvSpPr>
          <p:nvPr>
            <p:ph type="sldNum" sz="quarter" idx="3"/>
          </p:nvPr>
        </p:nvSpPr>
        <p:spPr>
          <a:xfrm>
            <a:off x="4143004" y="9119325"/>
            <a:ext cx="3170530" cy="480226"/>
          </a:xfrm>
          <a:prstGeom prst="rect">
            <a:avLst/>
          </a:prstGeom>
        </p:spPr>
        <p:txBody>
          <a:bodyPr vert="horz" lIns="95414" tIns="47707" rIns="95414" bIns="47707" rtlCol="0" anchor="b"/>
          <a:lstStyle>
            <a:lvl1pPr algn="r">
              <a:defRPr sz="1300"/>
            </a:lvl1pPr>
          </a:lstStyle>
          <a:p>
            <a:fld id="{3DEB2F34-742F-4095-A97C-70C922E7BBE7}" type="slidenum">
              <a:rPr lang="en-US" smtClean="0"/>
              <a:t>‹#›</a:t>
            </a:fld>
            <a:endParaRPr lang="en-US"/>
          </a:p>
        </p:txBody>
      </p:sp>
    </p:spTree>
    <p:extLst>
      <p:ext uri="{BB962C8B-B14F-4D97-AF65-F5344CB8AC3E}">
        <p14:creationId xmlns:p14="http://schemas.microsoft.com/office/powerpoint/2010/main" val="145472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5" tIns="48323" rIns="96645" bIns="4832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5" tIns="48323" rIns="96645" bIns="48323" rtlCol="0"/>
          <a:lstStyle>
            <a:lvl1pPr algn="r">
              <a:defRPr sz="1300"/>
            </a:lvl1pPr>
          </a:lstStyle>
          <a:p>
            <a:fld id="{D8241290-28F4-4C8B-A338-1FD3B8C8705B}" type="datetimeFigureOut">
              <a:rPr lang="en-US" smtClean="0"/>
              <a:t>10/3/2017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5" tIns="48323" rIns="96645" bIns="4832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5" tIns="48323" rIns="96645" bIns="483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5" tIns="48323" rIns="96645" bIns="4832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5" tIns="48323" rIns="96645" bIns="48323" rtlCol="0" anchor="b"/>
          <a:lstStyle>
            <a:lvl1pPr algn="r">
              <a:defRPr sz="1300"/>
            </a:lvl1pPr>
          </a:lstStyle>
          <a:p>
            <a:fld id="{7CDE7AD2-F21D-4332-89D3-AB266C5FC197}" type="slidenum">
              <a:rPr lang="en-US" smtClean="0"/>
              <a:t>‹#›</a:t>
            </a:fld>
            <a:endParaRPr lang="en-US"/>
          </a:p>
        </p:txBody>
      </p:sp>
    </p:spTree>
    <p:extLst>
      <p:ext uri="{BB962C8B-B14F-4D97-AF65-F5344CB8AC3E}">
        <p14:creationId xmlns:p14="http://schemas.microsoft.com/office/powerpoint/2010/main" val="32705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E7AD2-F21D-4332-89D3-AB266C5FC197}" type="slidenum">
              <a:rPr lang="en-US" smtClean="0"/>
              <a:t>3</a:t>
            </a:fld>
            <a:endParaRPr lang="en-US"/>
          </a:p>
        </p:txBody>
      </p:sp>
    </p:spTree>
    <p:extLst>
      <p:ext uri="{BB962C8B-B14F-4D97-AF65-F5344CB8AC3E}">
        <p14:creationId xmlns:p14="http://schemas.microsoft.com/office/powerpoint/2010/main" val="15881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E7AD2-F21D-4332-89D3-AB266C5FC197}" type="slidenum">
              <a:rPr lang="en-US" smtClean="0"/>
              <a:t>4</a:t>
            </a:fld>
            <a:endParaRPr lang="en-US"/>
          </a:p>
        </p:txBody>
      </p:sp>
    </p:spTree>
    <p:extLst>
      <p:ext uri="{BB962C8B-B14F-4D97-AF65-F5344CB8AC3E}">
        <p14:creationId xmlns:p14="http://schemas.microsoft.com/office/powerpoint/2010/main" val="139754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CB27A-4424-4767-B0D8-37BEBD645083}" type="datetime1">
              <a:rPr lang="en-US" smtClean="0"/>
              <a:t>10/3/2017</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AD36AF18-6818-4F0C-85EC-7A93F5CEE56A}"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A03FA-E3EF-485F-B4DE-D661F58AF559}"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AF18-6818-4F0C-85EC-7A93F5CEE5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F5DB3-4D1E-4966-A50F-F5E44B08D59D}"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AD36AF18-6818-4F0C-85EC-7A93F5CEE56A}"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81683-F710-43B6-AD33-3239D903582E}"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AF18-6818-4F0C-85EC-7A93F5CEE5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7FD4E-74A8-45A8-8308-E06E51C71DF9}" type="datetime1">
              <a:rPr lang="en-US" smtClean="0"/>
              <a:t>10/3/2017</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AD36AF18-6818-4F0C-85EC-7A93F5CEE56A}"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B07C3-EEA9-44C1-8D43-728BE3D12B69}"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6AF18-6818-4F0C-85EC-7A93F5CEE5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57448-5822-41AC-AA29-192E8FD238AD}" type="datetime1">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6AF18-6818-4F0C-85EC-7A93F5CEE5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6BF20-23E6-438B-9161-50E2E5034CAE}" type="datetime1">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5D9D7-7933-422B-BA0F-7C7C32CEB355}" type="datetime1">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6AF18-6818-4F0C-85EC-7A93F5CEE5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067C61-083D-4468-BBA3-9A7CD1464906}"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6AF18-6818-4F0C-85EC-7A93F5CEE56A}"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05B3761-573A-45D8-8C3D-F77131CF1016}"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6AF18-6818-4F0C-85EC-7A93F5CEE56A}"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B3463A1-4EFE-4CBC-AF5A-2705A3D7D501}" type="datetime1">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D36AF18-6818-4F0C-85EC-7A93F5CEE56A}"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ingsouth.org/2012/12/the-racist-roots-of-right-to-work-laws" TargetMode="External"/><Relationship Id="rId2" Type="http://schemas.openxmlformats.org/officeDocument/2006/relationships/hyperlink" Target="http://www.labornotes.org/blogs/2017/08/racist-who-pioneered-right-work-laws" TargetMode="External"/><Relationship Id="rId1" Type="http://schemas.openxmlformats.org/officeDocument/2006/relationships/slideLayout" Target="../slideLayouts/slideLayout2.xml"/><Relationship Id="rId4" Type="http://schemas.openxmlformats.org/officeDocument/2006/relationships/hyperlink" Target="https://www.bloomberg.com/news/articles/2017-02-16/unions-are-losing-their-decades-long-right-to-work-figh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J3ApaRVLYL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j0gr8kuylWw?re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Right-to-Work (For Less)</a:t>
            </a:r>
            <a:endParaRPr lang="en-US" dirty="0"/>
          </a:p>
        </p:txBody>
      </p:sp>
      <p:sp>
        <p:nvSpPr>
          <p:cNvPr id="3" name="Subtitle 2"/>
          <p:cNvSpPr>
            <a:spLocks noGrp="1"/>
          </p:cNvSpPr>
          <p:nvPr>
            <p:ph type="subTitle" idx="1"/>
          </p:nvPr>
        </p:nvSpPr>
        <p:spPr>
          <a:xfrm>
            <a:off x="571499" y="5791200"/>
            <a:ext cx="8001000" cy="1143000"/>
          </a:xfrm>
        </p:spPr>
        <p:txBody>
          <a:bodyPr>
            <a:normAutofit fontScale="85000" lnSpcReduction="20000"/>
          </a:bodyPr>
          <a:lstStyle/>
          <a:p>
            <a:pPr algn="l"/>
            <a:r>
              <a:rPr lang="en-US" dirty="0" smtClean="0"/>
              <a:t>Nicholas J. </a:t>
            </a:r>
            <a:r>
              <a:rPr lang="en-US" dirty="0" smtClean="0"/>
              <a:t>Enoch				Western States Council</a:t>
            </a:r>
            <a:endParaRPr lang="en-US" dirty="0" smtClean="0"/>
          </a:p>
          <a:p>
            <a:pPr algn="l"/>
            <a:r>
              <a:rPr lang="en-US" dirty="0" smtClean="0"/>
              <a:t>Lubin &amp; Enoch, </a:t>
            </a:r>
            <a:r>
              <a:rPr lang="en-US" dirty="0" smtClean="0"/>
              <a:t>PC</a:t>
            </a:r>
            <a:r>
              <a:rPr lang="en-US" dirty="0" smtClean="0"/>
              <a:t>				SMART Convention	</a:t>
            </a:r>
          </a:p>
          <a:p>
            <a:pPr algn="l"/>
            <a:r>
              <a:rPr lang="en-US" dirty="0" smtClean="0"/>
              <a:t>www.lubinandenoch.com</a:t>
            </a:r>
            <a:r>
              <a:rPr lang="en-US" dirty="0" smtClean="0"/>
              <a:t>			October 6-7, 2017</a:t>
            </a:r>
          </a:p>
          <a:p>
            <a:pPr algn="l"/>
            <a:r>
              <a:rPr lang="en-US" dirty="0"/>
              <a:t>Phoenix−Denver − El Paso − Des Moines </a:t>
            </a:r>
            <a:r>
              <a:rPr lang="en-US" dirty="0" smtClean="0"/>
              <a:t>	</a:t>
            </a:r>
            <a:r>
              <a:rPr lang="en-US" dirty="0" smtClean="0"/>
              <a:t>Reno</a:t>
            </a:r>
            <a:r>
              <a:rPr lang="en-US" dirty="0" smtClean="0"/>
              <a:t>, Nevada</a:t>
            </a:r>
            <a:endParaRPr lang="en-US" dirty="0"/>
          </a:p>
        </p:txBody>
      </p:sp>
      <p:sp>
        <p:nvSpPr>
          <p:cNvPr id="5" name="Slide Number Placeholder 4"/>
          <p:cNvSpPr>
            <a:spLocks noGrp="1"/>
          </p:cNvSpPr>
          <p:nvPr>
            <p:ph type="sldNum" sz="quarter" idx="12"/>
          </p:nvPr>
        </p:nvSpPr>
        <p:spPr/>
        <p:txBody>
          <a:bodyPr/>
          <a:lstStyle/>
          <a:p>
            <a:fld id="{AD36AF18-6818-4F0C-85EC-7A93F5CEE56A}" type="slidenum">
              <a:rPr lang="en-US" smtClean="0"/>
              <a:t>1</a:t>
            </a:fld>
            <a:endParaRPr lang="en-US"/>
          </a:p>
        </p:txBody>
      </p:sp>
    </p:spTree>
    <p:extLst>
      <p:ext uri="{BB962C8B-B14F-4D97-AF65-F5344CB8AC3E}">
        <p14:creationId xmlns:p14="http://schemas.microsoft.com/office/powerpoint/2010/main" val="3868983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 Constitution Art XXV (1946)</a:t>
            </a:r>
            <a:endParaRPr lang="en-US" dirty="0"/>
          </a:p>
        </p:txBody>
      </p:sp>
      <p:sp>
        <p:nvSpPr>
          <p:cNvPr id="3" name="Content Placeholder 2"/>
          <p:cNvSpPr>
            <a:spLocks noGrp="1"/>
          </p:cNvSpPr>
          <p:nvPr>
            <p:ph idx="1"/>
          </p:nvPr>
        </p:nvSpPr>
        <p:spPr>
          <a:xfrm>
            <a:off x="457200" y="1676400"/>
            <a:ext cx="8229600" cy="4525963"/>
          </a:xfrm>
        </p:spPr>
        <p:txBody>
          <a:bodyPr/>
          <a:lstStyle/>
          <a:p>
            <a:pPr algn="ctr">
              <a:buNone/>
            </a:pPr>
            <a:r>
              <a:rPr lang="en-US" dirty="0"/>
              <a:t>“No person shall be denied the opportunity to obtain or retain employment because of non-membership in a labor organization, nor shall the State or any subdivision thereof, or any corporation, individual or association of any kind enter into any agreement, written or oral, which excludes any person from employment or continuation because of non-membership in a labor organization.”</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10</a:t>
            </a:fld>
            <a:endParaRPr lang="en-US"/>
          </a:p>
        </p:txBody>
      </p:sp>
    </p:spTree>
    <p:extLst>
      <p:ext uri="{BB962C8B-B14F-4D97-AF65-F5344CB8AC3E}">
        <p14:creationId xmlns:p14="http://schemas.microsoft.com/office/powerpoint/2010/main" val="442385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 23-1302 (enacted 1955)</a:t>
            </a:r>
            <a:endParaRPr lang="en-US" dirty="0"/>
          </a:p>
        </p:txBody>
      </p:sp>
      <p:sp>
        <p:nvSpPr>
          <p:cNvPr id="3" name="Content Placeholder 2"/>
          <p:cNvSpPr>
            <a:spLocks noGrp="1"/>
          </p:cNvSpPr>
          <p:nvPr>
            <p:ph idx="1"/>
          </p:nvPr>
        </p:nvSpPr>
        <p:spPr/>
        <p:txBody>
          <a:bodyPr/>
          <a:lstStyle/>
          <a:p>
            <a:pPr marL="0" indent="0" algn="ctr">
              <a:buNone/>
            </a:pPr>
            <a:r>
              <a:rPr lang="en-US" dirty="0"/>
              <a:t>“No person shall be denied the opportunity to obtain or retain employment because of </a:t>
            </a:r>
            <a:r>
              <a:rPr lang="en-US" dirty="0" err="1"/>
              <a:t>nonmembership</a:t>
            </a:r>
            <a:r>
              <a:rPr lang="en-US" dirty="0"/>
              <a:t> in a labor organization, nor shall the state or any subdivision thereof, or any corporation, individual, or association of any kind enter into an agreement, written or oral, which excludes a person from employment or continuation of employment because of </a:t>
            </a:r>
            <a:r>
              <a:rPr lang="en-US" dirty="0" err="1"/>
              <a:t>nonmembership</a:t>
            </a:r>
            <a:r>
              <a:rPr lang="en-US" dirty="0"/>
              <a:t> in a labor organization.”</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11</a:t>
            </a:fld>
            <a:endParaRPr lang="en-US"/>
          </a:p>
        </p:txBody>
      </p:sp>
    </p:spTree>
    <p:extLst>
      <p:ext uri="{BB962C8B-B14F-4D97-AF65-F5344CB8AC3E}">
        <p14:creationId xmlns:p14="http://schemas.microsoft.com/office/powerpoint/2010/main" val="390459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Today: 28 States have Right to Work Laws</a:t>
            </a:r>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855" y="1600199"/>
            <a:ext cx="6256545" cy="514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6AF18-6818-4F0C-85EC-7A93F5CEE56A}" type="slidenum">
              <a:rPr lang="en-US" smtClean="0"/>
              <a:t>12</a:t>
            </a:fld>
            <a:endParaRPr lang="en-US"/>
          </a:p>
        </p:txBody>
      </p:sp>
    </p:spTree>
    <p:extLst>
      <p:ext uri="{BB962C8B-B14F-4D97-AF65-F5344CB8AC3E}">
        <p14:creationId xmlns:p14="http://schemas.microsoft.com/office/powerpoint/2010/main" val="1043086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“Right-To-Work” laws?</a:t>
            </a:r>
            <a:endParaRPr lang="en-US" dirty="0"/>
          </a:p>
        </p:txBody>
      </p:sp>
      <p:sp>
        <p:nvSpPr>
          <p:cNvPr id="3" name="Content Placeholder 2"/>
          <p:cNvSpPr>
            <a:spLocks noGrp="1"/>
          </p:cNvSpPr>
          <p:nvPr>
            <p:ph idx="1"/>
          </p:nvPr>
        </p:nvSpPr>
        <p:spPr>
          <a:xfrm>
            <a:off x="457200" y="1600201"/>
            <a:ext cx="8229600" cy="1600200"/>
          </a:xfrm>
        </p:spPr>
        <p:txBody>
          <a:bodyPr/>
          <a:lstStyle/>
          <a:p>
            <a:r>
              <a:rPr lang="en-US" dirty="0"/>
              <a:t>The laws vary from state-to-state, but their essence is that they allow members of a represented bargaining unit to refuse to contribute financially to the union that is nonetheless obliged by federal </a:t>
            </a:r>
            <a:r>
              <a:rPr lang="en-US" dirty="0" smtClean="0"/>
              <a:t>law</a:t>
            </a:r>
            <a:endParaRPr lang="en-US" dirty="0"/>
          </a:p>
          <a:p>
            <a:pPr lvl="1"/>
            <a:endParaRPr lang="en-US" dirty="0"/>
          </a:p>
          <a:p>
            <a:pPr marL="0" indent="0">
              <a:buNone/>
            </a:pPr>
            <a:endParaRPr lang="en-US" dirty="0"/>
          </a:p>
        </p:txBody>
      </p:sp>
      <p:sp>
        <p:nvSpPr>
          <p:cNvPr id="4" name="Content Placeholder 2"/>
          <p:cNvSpPr txBox="1">
            <a:spLocks/>
          </p:cNvSpPr>
          <p:nvPr/>
        </p:nvSpPr>
        <p:spPr>
          <a:xfrm>
            <a:off x="914400" y="3238500"/>
            <a:ext cx="8229600" cy="8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sz="2200" dirty="0" smtClean="0"/>
              <a:t>To represent them in their terms and conditions of employment</a:t>
            </a:r>
          </a:p>
          <a:p>
            <a:pPr lvl="1"/>
            <a:endParaRPr lang="en-US" dirty="0" smtClean="0"/>
          </a:p>
          <a:p>
            <a:pPr marL="0" indent="0">
              <a:buFont typeface="Wingdings" pitchFamily="2" charset="2"/>
              <a:buNone/>
            </a:pPr>
            <a:endParaRPr lang="en-US" dirty="0"/>
          </a:p>
        </p:txBody>
      </p:sp>
      <p:sp>
        <p:nvSpPr>
          <p:cNvPr id="5" name="Content Placeholder 2"/>
          <p:cNvSpPr txBox="1">
            <a:spLocks/>
          </p:cNvSpPr>
          <p:nvPr/>
        </p:nvSpPr>
        <p:spPr>
          <a:xfrm>
            <a:off x="914400" y="3924300"/>
            <a:ext cx="8229600" cy="8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sz="2200" dirty="0" smtClean="0"/>
              <a:t>To bargain on their behalf </a:t>
            </a:r>
          </a:p>
          <a:p>
            <a:pPr lvl="1"/>
            <a:endParaRPr lang="en-US" dirty="0" smtClean="0"/>
          </a:p>
          <a:p>
            <a:pPr marL="0" indent="0">
              <a:buFont typeface="Wingdings" pitchFamily="2" charset="2"/>
              <a:buNone/>
            </a:pPr>
            <a:endParaRPr lang="en-US" dirty="0"/>
          </a:p>
        </p:txBody>
      </p:sp>
      <p:sp>
        <p:nvSpPr>
          <p:cNvPr id="6" name="Content Placeholder 2"/>
          <p:cNvSpPr txBox="1">
            <a:spLocks/>
          </p:cNvSpPr>
          <p:nvPr/>
        </p:nvSpPr>
        <p:spPr>
          <a:xfrm>
            <a:off x="914400" y="4495800"/>
            <a:ext cx="8229600" cy="1295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dirty="0" smtClean="0"/>
              <a:t>To advocate in their interests fairly </a:t>
            </a:r>
            <a:r>
              <a:rPr lang="en-US" dirty="0"/>
              <a:t>, in good faith, and without discrimination including pursuing grievances and even (costly) arbitrations for them, as they would for dues-paying members.</a:t>
            </a:r>
            <a:endParaRPr lang="en-US" dirty="0" smtClean="0"/>
          </a:p>
          <a:p>
            <a:pPr lvl="1"/>
            <a:endParaRPr lang="en-US" sz="2400" dirty="0" smtClean="0"/>
          </a:p>
          <a:p>
            <a:pPr marL="0" indent="0">
              <a:buFont typeface="Wingdings" pitchFamily="2" charset="2"/>
              <a:buNone/>
            </a:pPr>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D36AF18-6818-4F0C-85EC-7A93F5CEE56A}" type="slidenum">
              <a:rPr lang="en-US" smtClean="0"/>
              <a:t>13</a:t>
            </a:fld>
            <a:endParaRPr lang="en-US"/>
          </a:p>
        </p:txBody>
      </p:sp>
    </p:spTree>
    <p:extLst>
      <p:ext uri="{BB962C8B-B14F-4D97-AF65-F5344CB8AC3E}">
        <p14:creationId xmlns:p14="http://schemas.microsoft.com/office/powerpoint/2010/main" val="12148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Work” is Not…</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n-US" dirty="0"/>
              <a:t>The right to be hired by a unionized employer even  if you don’t already belong to the union:  </a:t>
            </a:r>
            <a:r>
              <a:rPr lang="en-US" dirty="0">
                <a:solidFill>
                  <a:schemeClr val="accent6"/>
                </a:solidFill>
              </a:rPr>
              <a:t>That right was guaranteed under the Taft-Hartley Act when it outlawed “closed” shops;</a:t>
            </a:r>
          </a:p>
          <a:p>
            <a:endParaRPr lang="en-US" dirty="0"/>
          </a:p>
        </p:txBody>
      </p:sp>
      <p:sp>
        <p:nvSpPr>
          <p:cNvPr id="4" name="Content Placeholder 2"/>
          <p:cNvSpPr txBox="1">
            <a:spLocks/>
          </p:cNvSpPr>
          <p:nvPr/>
        </p:nvSpPr>
        <p:spPr>
          <a:xfrm>
            <a:off x="457200" y="3124200"/>
            <a:ext cx="82296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lvl="0"/>
            <a:r>
              <a:rPr lang="en-US" dirty="0"/>
              <a:t>The </a:t>
            </a:r>
            <a:r>
              <a:rPr lang="en-US" dirty="0" smtClean="0"/>
              <a:t>right </a:t>
            </a:r>
            <a:r>
              <a:rPr lang="en-US" dirty="0"/>
              <a:t>to refuse to join a union based on sincerely held religious beliefs:  </a:t>
            </a:r>
            <a:r>
              <a:rPr lang="en-US" dirty="0">
                <a:solidFill>
                  <a:schemeClr val="accent6"/>
                </a:solidFill>
              </a:rPr>
              <a:t>That is  being a “religious objector,” and if a person falls into this category, s/he can  substitute some forms of charitable giving for union </a:t>
            </a:r>
            <a:r>
              <a:rPr lang="en-US" dirty="0" smtClean="0">
                <a:solidFill>
                  <a:schemeClr val="accent6"/>
                </a:solidFill>
              </a:rPr>
              <a:t>dues;</a:t>
            </a:r>
            <a:endParaRPr lang="en-US" dirty="0">
              <a:solidFill>
                <a:schemeClr val="accent6"/>
              </a:solidFill>
            </a:endParaRPr>
          </a:p>
          <a:p>
            <a:endParaRPr lang="en-US" dirty="0"/>
          </a:p>
        </p:txBody>
      </p:sp>
      <p:sp>
        <p:nvSpPr>
          <p:cNvPr id="5" name="Content Placeholder 2"/>
          <p:cNvSpPr txBox="1">
            <a:spLocks/>
          </p:cNvSpPr>
          <p:nvPr/>
        </p:nvSpPr>
        <p:spPr>
          <a:xfrm>
            <a:off x="457200" y="4648200"/>
            <a:ext cx="8229600" cy="1676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lvl="0"/>
            <a:r>
              <a:rPr lang="en-US" dirty="0"/>
              <a:t>The right to refuse to pay for political activities of a  </a:t>
            </a:r>
            <a:r>
              <a:rPr lang="en-US" dirty="0" smtClean="0"/>
              <a:t>union:  </a:t>
            </a:r>
            <a:r>
              <a:rPr lang="en-US" dirty="0">
                <a:solidFill>
                  <a:schemeClr val="accent6"/>
                </a:solidFill>
              </a:rPr>
              <a:t>That is “fee </a:t>
            </a:r>
            <a:r>
              <a:rPr lang="en-US" dirty="0" err="1">
                <a:solidFill>
                  <a:schemeClr val="accent6"/>
                </a:solidFill>
              </a:rPr>
              <a:t>payor</a:t>
            </a:r>
            <a:r>
              <a:rPr lang="en-US" dirty="0">
                <a:solidFill>
                  <a:schemeClr val="accent6"/>
                </a:solidFill>
              </a:rPr>
              <a:t>” </a:t>
            </a:r>
            <a:r>
              <a:rPr lang="en-US" dirty="0" smtClean="0">
                <a:solidFill>
                  <a:schemeClr val="accent6"/>
                </a:solidFill>
              </a:rPr>
              <a:t>status </a:t>
            </a:r>
            <a:r>
              <a:rPr lang="en-US" dirty="0">
                <a:solidFill>
                  <a:schemeClr val="accent6"/>
                </a:solidFill>
              </a:rPr>
              <a:t>and allows a non-member to pay only for the representational (non-political-advocacy) activities of the union.  (SPEEA doesn’t include charges for political activity in its dues.)</a:t>
            </a:r>
          </a:p>
          <a:p>
            <a:endParaRPr lang="en-US" dirty="0"/>
          </a:p>
        </p:txBody>
      </p:sp>
      <p:sp>
        <p:nvSpPr>
          <p:cNvPr id="7" name="Content Placeholder 2"/>
          <p:cNvSpPr txBox="1">
            <a:spLocks/>
          </p:cNvSpPr>
          <p:nvPr/>
        </p:nvSpPr>
        <p:spPr>
          <a:xfrm>
            <a:off x="457200" y="6019800"/>
            <a:ext cx="8229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lvl="0"/>
            <a:r>
              <a:rPr lang="en-US" dirty="0"/>
              <a:t>It is also not the “right to work”</a:t>
            </a:r>
          </a:p>
          <a:p>
            <a:pPr marL="0" indent="0">
              <a:buNone/>
            </a:pP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D36AF18-6818-4F0C-85EC-7A93F5CEE56A}" type="slidenum">
              <a:rPr lang="en-US" smtClean="0"/>
              <a:t>14</a:t>
            </a:fld>
            <a:endParaRPr lang="en-US"/>
          </a:p>
        </p:txBody>
      </p:sp>
    </p:spTree>
    <p:extLst>
      <p:ext uri="{BB962C8B-B14F-4D97-AF65-F5344CB8AC3E}">
        <p14:creationId xmlns:p14="http://schemas.microsoft.com/office/powerpoint/2010/main" val="40503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124200"/>
            <a:ext cx="8229600" cy="4525963"/>
          </a:xfrm>
        </p:spPr>
        <p:txBody>
          <a:bodyPr>
            <a:normAutofit/>
          </a:bodyPr>
          <a:lstStyle/>
          <a:p>
            <a:pPr marL="0" indent="0" algn="ctr">
              <a:buNone/>
            </a:pPr>
            <a:r>
              <a:rPr lang="en-US" sz="5500" dirty="0" smtClean="0"/>
              <a:t>“Right to Work” is the right </a:t>
            </a:r>
            <a:r>
              <a:rPr lang="en-US" sz="5500" b="1" dirty="0" smtClean="0"/>
              <a:t>to be a union free rider</a:t>
            </a:r>
            <a:r>
              <a:rPr lang="en-US" sz="5500" dirty="0" smtClean="0"/>
              <a:t>- to have </a:t>
            </a:r>
            <a:r>
              <a:rPr lang="en-US" sz="5500" b="1" dirty="0" smtClean="0"/>
              <a:t>other people </a:t>
            </a:r>
            <a:r>
              <a:rPr lang="en-US" sz="5500" dirty="0" smtClean="0"/>
              <a:t>pay to represent you!</a:t>
            </a:r>
            <a:endParaRPr lang="en-US" sz="55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15</a:t>
            </a:fld>
            <a:endParaRPr lang="en-US"/>
          </a:p>
        </p:txBody>
      </p:sp>
    </p:spTree>
    <p:extLst>
      <p:ext uri="{BB962C8B-B14F-4D97-AF65-F5344CB8AC3E}">
        <p14:creationId xmlns:p14="http://schemas.microsoft.com/office/powerpoint/2010/main" val="1511240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76400"/>
            <a:ext cx="4343400" cy="4525963"/>
          </a:xfrm>
        </p:spPr>
        <p:txBody>
          <a:bodyPr>
            <a:normAutofit fontScale="92500" lnSpcReduction="10000"/>
          </a:bodyPr>
          <a:lstStyle/>
          <a:p>
            <a:pPr marL="0" indent="0">
              <a:buNone/>
            </a:pPr>
            <a:r>
              <a:rPr lang="en-US" dirty="0" smtClean="0"/>
              <a:t>Supreme Court Justice Antonin Scalia wrote:</a:t>
            </a:r>
          </a:p>
          <a:p>
            <a:pPr marL="0" indent="0">
              <a:buNone/>
            </a:pPr>
            <a:endParaRPr lang="en-US" dirty="0" smtClean="0"/>
          </a:p>
          <a:p>
            <a:pPr marL="0" indent="0">
              <a:buNone/>
            </a:pPr>
            <a:r>
              <a:rPr lang="en-US" dirty="0"/>
              <a:t>“What is distinctive, however, about the ‘free riders’ [in unions] . . . is that . . . </a:t>
            </a:r>
            <a:r>
              <a:rPr lang="en-US" b="1" dirty="0"/>
              <a:t>the law requires </a:t>
            </a:r>
            <a:r>
              <a:rPr lang="en-US" dirty="0"/>
              <a:t>the union to carry [them]—indeed, requires </a:t>
            </a:r>
            <a:r>
              <a:rPr lang="en-US" b="1" dirty="0"/>
              <a:t>the union to go out of its way to benefit [them]</a:t>
            </a:r>
            <a:r>
              <a:rPr lang="en-US" dirty="0"/>
              <a:t>, </a:t>
            </a:r>
            <a:r>
              <a:rPr lang="en-US" b="1" dirty="0"/>
              <a:t>even at the expense of its other interests</a:t>
            </a:r>
            <a:r>
              <a:rPr lang="en-US" dirty="0"/>
              <a:t>. . . . [T]he free ridership . . .  would be not incidental but calculated, not imposed by circumstances but mandated by government decree.”</a:t>
            </a:r>
            <a:endParaRPr lang="en-US" b="1" dirty="0"/>
          </a:p>
          <a:p>
            <a:pPr marL="0" indent="0">
              <a:buNone/>
            </a:pPr>
            <a:endParaRPr lang="en-US"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50836"/>
            <a:ext cx="3465251" cy="237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16</a:t>
            </a:fld>
            <a:endParaRPr lang="en-US"/>
          </a:p>
        </p:txBody>
      </p:sp>
    </p:spTree>
    <p:extLst>
      <p:ext uri="{BB962C8B-B14F-4D97-AF65-F5344CB8AC3E}">
        <p14:creationId xmlns:p14="http://schemas.microsoft.com/office/powerpoint/2010/main" val="167366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Practical/Economic Impact of RTWFL</a:t>
            </a:r>
            <a:endParaRPr lang="en-US" dirty="0"/>
          </a:p>
        </p:txBody>
      </p:sp>
      <p:sp>
        <p:nvSpPr>
          <p:cNvPr id="3" name="Content Placeholder 2"/>
          <p:cNvSpPr>
            <a:spLocks noGrp="1"/>
          </p:cNvSpPr>
          <p:nvPr>
            <p:ph idx="1"/>
          </p:nvPr>
        </p:nvSpPr>
        <p:spPr>
          <a:xfrm>
            <a:off x="457200" y="1600201"/>
            <a:ext cx="8229600" cy="1524000"/>
          </a:xfrm>
        </p:spPr>
        <p:txBody>
          <a:bodyPr>
            <a:normAutofit/>
          </a:bodyPr>
          <a:lstStyle/>
          <a:p>
            <a:r>
              <a:rPr lang="en-US" dirty="0" smtClean="0"/>
              <a:t>Supporters of the Right to Work For Less (RTWFL) </a:t>
            </a:r>
            <a:r>
              <a:rPr lang="en-US" dirty="0"/>
              <a:t>assert a wide array of economic advantages to states that pass it.  Opponents </a:t>
            </a:r>
            <a:r>
              <a:rPr lang="en-US" dirty="0" smtClean="0"/>
              <a:t>disagree</a:t>
            </a:r>
            <a:r>
              <a:rPr lang="en-US" dirty="0"/>
              <a:t>.  Some of our supporting data</a:t>
            </a:r>
            <a:r>
              <a:rPr lang="en-US" dirty="0" smtClean="0"/>
              <a:t>:</a:t>
            </a:r>
            <a:endParaRPr lang="en-US" dirty="0"/>
          </a:p>
        </p:txBody>
      </p:sp>
      <p:sp>
        <p:nvSpPr>
          <p:cNvPr id="4" name="Rectangle 3"/>
          <p:cNvSpPr/>
          <p:nvPr/>
        </p:nvSpPr>
        <p:spPr>
          <a:xfrm>
            <a:off x="7391400" y="6172200"/>
            <a:ext cx="1290738" cy="369332"/>
          </a:xfrm>
          <a:prstGeom prst="rect">
            <a:avLst/>
          </a:prstGeom>
        </p:spPr>
        <p:txBody>
          <a:bodyPr wrap="none">
            <a:spAutoFit/>
          </a:bodyPr>
          <a:lstStyle/>
          <a:p>
            <a:r>
              <a:rPr lang="en-US" dirty="0" smtClean="0">
                <a:solidFill>
                  <a:schemeClr val="tx2"/>
                </a:solidFill>
              </a:rPr>
              <a:t>(continued)</a:t>
            </a:r>
            <a:endParaRPr lang="en-US" dirty="0">
              <a:solidFill>
                <a:schemeClr val="tx2"/>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999" y="2941978"/>
            <a:ext cx="4024401" cy="284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1" y="2819400"/>
            <a:ext cx="3913864" cy="2400657"/>
          </a:xfrm>
          <a:prstGeom prst="rect">
            <a:avLst/>
          </a:prstGeom>
          <a:noFill/>
        </p:spPr>
        <p:txBody>
          <a:bodyPr wrap="square" rtlCol="0">
            <a:spAutoFit/>
          </a:bodyPr>
          <a:lstStyle/>
          <a:p>
            <a:pPr marL="800100" lvl="1" indent="-342900">
              <a:buFont typeface="Arial" panose="020B0604020202020204" pitchFamily="34" charset="0"/>
              <a:buChar char="•"/>
            </a:pPr>
            <a:r>
              <a:rPr lang="en-US" sz="2200" dirty="0" smtClean="0">
                <a:solidFill>
                  <a:schemeClr val="tx2"/>
                </a:solidFill>
              </a:rPr>
              <a:t>On average, workers in states with right-to-work laws made $6,109 a year (12.1%) less annually than workers in other states in 2014.</a:t>
            </a:r>
          </a:p>
          <a:p>
            <a:endParaRPr lang="en-US" dirty="0"/>
          </a:p>
        </p:txBody>
      </p:sp>
      <p:sp>
        <p:nvSpPr>
          <p:cNvPr id="7" name="TextBox 6"/>
          <p:cNvSpPr txBox="1"/>
          <p:nvPr/>
        </p:nvSpPr>
        <p:spPr>
          <a:xfrm>
            <a:off x="228601" y="5029200"/>
            <a:ext cx="3962399" cy="2062103"/>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solidFill>
                  <a:schemeClr val="tx2"/>
                </a:solidFill>
              </a:rPr>
              <a:t>The rate of employer-sponsored pensions was 4.8 percentage points lower in RTWFL states in </a:t>
            </a:r>
            <a:r>
              <a:rPr lang="en-US" sz="2200" dirty="0" smtClean="0">
                <a:solidFill>
                  <a:schemeClr val="tx2"/>
                </a:solidFill>
              </a:rPr>
              <a:t>2011.</a:t>
            </a:r>
            <a:endParaRPr lang="en-US" sz="2200" dirty="0">
              <a:solidFill>
                <a:schemeClr val="tx2"/>
              </a:solidFill>
            </a:endParaRPr>
          </a:p>
          <a:p>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D36AF18-6818-4F0C-85EC-7A93F5CEE56A}" type="slidenum">
              <a:rPr lang="en-US" smtClean="0"/>
              <a:t>17</a:t>
            </a:fld>
            <a:endParaRPr lang="en-US"/>
          </a:p>
        </p:txBody>
      </p:sp>
    </p:spTree>
    <p:extLst>
      <p:ext uri="{BB962C8B-B14F-4D97-AF65-F5344CB8AC3E}">
        <p14:creationId xmlns:p14="http://schemas.microsoft.com/office/powerpoint/2010/main" val="149395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00400" y="1524000"/>
            <a:ext cx="5943601" cy="2667000"/>
          </a:xfrm>
        </p:spPr>
        <p:txBody>
          <a:bodyPr>
            <a:normAutofit/>
          </a:bodyPr>
          <a:lstStyle/>
          <a:p>
            <a:pPr lvl="1"/>
            <a:r>
              <a:rPr lang="en-US" sz="2200" dirty="0"/>
              <a:t>The number of businesses and self-employed are greater on average in right-to-work –for –less states, but employment, wages, and per-capita personal income were found in 2009 all to be lower on average in right-to-work </a:t>
            </a:r>
            <a:r>
              <a:rPr lang="en-US" sz="2200" dirty="0" smtClean="0"/>
              <a:t>states.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9" y="2399145"/>
            <a:ext cx="342582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200400" y="3352800"/>
            <a:ext cx="5918201" cy="13414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endParaRPr lang="en-US" dirty="0"/>
          </a:p>
          <a:p>
            <a:pPr lvl="1"/>
            <a:r>
              <a:rPr lang="en-US" sz="2400" dirty="0"/>
              <a:t>In 2014, the rate of workplace deaths was 49% higher in states with right to work-for-less </a:t>
            </a:r>
            <a:r>
              <a:rPr lang="en-US" sz="2400" dirty="0" smtClean="0"/>
              <a:t>laws.</a:t>
            </a:r>
            <a:endParaRPr lang="en-US" sz="2400" dirty="0"/>
          </a:p>
          <a:p>
            <a:endParaRPr lang="en-US" dirty="0"/>
          </a:p>
        </p:txBody>
      </p:sp>
      <p:sp>
        <p:nvSpPr>
          <p:cNvPr id="6" name="Content Placeholder 2"/>
          <p:cNvSpPr txBox="1">
            <a:spLocks/>
          </p:cNvSpPr>
          <p:nvPr/>
        </p:nvSpPr>
        <p:spPr>
          <a:xfrm>
            <a:off x="3200400" y="4648200"/>
            <a:ext cx="5918201"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lvl="1"/>
            <a:r>
              <a:rPr lang="en-US" sz="2200" dirty="0" smtClean="0"/>
              <a:t>In </a:t>
            </a:r>
            <a:r>
              <a:rPr lang="en-US" sz="2200" dirty="0"/>
              <a:t>2013, only 47% of private-sector employers in RTWFL states offered insurance coverage to their employees compared to 52.2% elsewhere, and workers in RTWFL states paid a larger percentage of their premium cost.</a:t>
            </a:r>
          </a:p>
          <a:p>
            <a:endParaRPr lang="en-US" sz="2200" dirty="0"/>
          </a:p>
        </p:txBody>
      </p:sp>
      <p:sp>
        <p:nvSpPr>
          <p:cNvPr id="4" name="Footer Placeholder 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6AF18-6818-4F0C-85EC-7A93F5CEE56A}" type="slidenum">
              <a:rPr lang="en-US" smtClean="0"/>
              <a:t>18</a:t>
            </a:fld>
            <a:endParaRPr lang="en-US"/>
          </a:p>
        </p:txBody>
      </p:sp>
    </p:spTree>
    <p:extLst>
      <p:ext uri="{BB962C8B-B14F-4D97-AF65-F5344CB8AC3E}">
        <p14:creationId xmlns:p14="http://schemas.microsoft.com/office/powerpoint/2010/main" val="21111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Right to Shirk: Indiana v. New Hampshire</a:t>
            </a:r>
            <a:endParaRPr lang="en-US" dirty="0"/>
          </a:p>
        </p:txBody>
      </p:sp>
      <p:sp>
        <p:nvSpPr>
          <p:cNvPr id="3" name="Content Placeholder 2"/>
          <p:cNvSpPr>
            <a:spLocks noGrp="1"/>
          </p:cNvSpPr>
          <p:nvPr>
            <p:ph idx="1"/>
          </p:nvPr>
        </p:nvSpPr>
        <p:spPr>
          <a:xfrm>
            <a:off x="5410200" y="1798637"/>
            <a:ext cx="3048000" cy="4525963"/>
          </a:xfrm>
        </p:spPr>
        <p:txBody>
          <a:bodyPr/>
          <a:lstStyle/>
          <a:p>
            <a:pPr marL="0" indent="0">
              <a:buNone/>
            </a:pPr>
            <a:r>
              <a:rPr lang="en-US" dirty="0" smtClean="0"/>
              <a:t>INDIANA</a:t>
            </a:r>
          </a:p>
          <a:p>
            <a:pPr marL="0" indent="0">
              <a:buNone/>
            </a:pPr>
            <a:r>
              <a:rPr lang="en-US" dirty="0" smtClean="0"/>
              <a:t>(Right to work state)							</a:t>
            </a:r>
            <a:endParaRPr lang="en-US" dirty="0"/>
          </a:p>
        </p:txBody>
      </p:sp>
      <p:sp>
        <p:nvSpPr>
          <p:cNvPr id="4" name="Content Placeholder 2"/>
          <p:cNvSpPr txBox="1">
            <a:spLocks/>
          </p:cNvSpPr>
          <p:nvPr/>
        </p:nvSpPr>
        <p:spPr>
          <a:xfrm>
            <a:off x="2123768" y="1764890"/>
            <a:ext cx="3048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en-US" dirty="0" smtClean="0"/>
              <a:t>NEW HAMPSHIRE	</a:t>
            </a:r>
          </a:p>
          <a:p>
            <a:pPr marL="0" indent="0">
              <a:buFont typeface="Wingdings" pitchFamily="2" charset="2"/>
              <a:buNone/>
            </a:pPr>
            <a:r>
              <a:rPr lang="en-US" dirty="0" smtClean="0"/>
              <a:t>(No right to work laws)					</a:t>
            </a:r>
            <a:endParaRPr lang="en-US" dirty="0"/>
          </a:p>
        </p:txBody>
      </p:sp>
      <p:sp>
        <p:nvSpPr>
          <p:cNvPr id="5" name="TextBox 4"/>
          <p:cNvSpPr txBox="1"/>
          <p:nvPr/>
        </p:nvSpPr>
        <p:spPr>
          <a:xfrm>
            <a:off x="152400" y="2971800"/>
            <a:ext cx="6556282" cy="461665"/>
          </a:xfrm>
          <a:prstGeom prst="rect">
            <a:avLst/>
          </a:prstGeom>
          <a:noFill/>
        </p:spPr>
        <p:txBody>
          <a:bodyPr wrap="none" rtlCol="0">
            <a:spAutoFit/>
          </a:bodyPr>
          <a:lstStyle/>
          <a:p>
            <a:r>
              <a:rPr lang="en-US" sz="2400" dirty="0" smtClean="0">
                <a:solidFill>
                  <a:schemeClr val="tx2"/>
                </a:solidFill>
              </a:rPr>
              <a:t>Poverty level		    8.2%		14.5%</a:t>
            </a:r>
            <a:endParaRPr lang="en-US" sz="2400" dirty="0">
              <a:solidFill>
                <a:schemeClr val="tx2"/>
              </a:solidFill>
            </a:endParaRPr>
          </a:p>
        </p:txBody>
      </p:sp>
      <p:sp>
        <p:nvSpPr>
          <p:cNvPr id="6" name="TextBox 5"/>
          <p:cNvSpPr txBox="1"/>
          <p:nvPr/>
        </p:nvSpPr>
        <p:spPr>
          <a:xfrm>
            <a:off x="152400" y="3581400"/>
            <a:ext cx="6863930" cy="461665"/>
          </a:xfrm>
          <a:prstGeom prst="rect">
            <a:avLst/>
          </a:prstGeom>
          <a:noFill/>
        </p:spPr>
        <p:txBody>
          <a:bodyPr wrap="none" rtlCol="0">
            <a:spAutoFit/>
          </a:bodyPr>
          <a:lstStyle/>
          <a:p>
            <a:r>
              <a:rPr lang="en-US" sz="2400" dirty="0" smtClean="0">
                <a:solidFill>
                  <a:schemeClr val="tx2"/>
                </a:solidFill>
              </a:rPr>
              <a:t>Per capita Income	    $55,905	</a:t>
            </a:r>
            <a:r>
              <a:rPr lang="en-US" sz="2400" dirty="0">
                <a:solidFill>
                  <a:schemeClr val="tx2"/>
                </a:solidFill>
              </a:rPr>
              <a:t> 	</a:t>
            </a:r>
            <a:r>
              <a:rPr lang="en-US" sz="2400" dirty="0" smtClean="0">
                <a:solidFill>
                  <a:schemeClr val="tx2"/>
                </a:solidFill>
              </a:rPr>
              <a:t>$41,940</a:t>
            </a:r>
            <a:endParaRPr lang="en-US" sz="2400" dirty="0">
              <a:solidFill>
                <a:schemeClr val="tx2"/>
              </a:solidFill>
            </a:endParaRPr>
          </a:p>
        </p:txBody>
      </p:sp>
      <p:sp>
        <p:nvSpPr>
          <p:cNvPr id="7" name="TextBox 6"/>
          <p:cNvSpPr txBox="1"/>
          <p:nvPr/>
        </p:nvSpPr>
        <p:spPr>
          <a:xfrm>
            <a:off x="304801" y="4267200"/>
            <a:ext cx="8077200" cy="2677656"/>
          </a:xfrm>
          <a:prstGeom prst="rect">
            <a:avLst/>
          </a:prstGeom>
          <a:noFill/>
        </p:spPr>
        <p:txBody>
          <a:bodyPr wrap="square" rtlCol="0">
            <a:spAutoFit/>
          </a:bodyPr>
          <a:lstStyle/>
          <a:p>
            <a:r>
              <a:rPr lang="en-US" sz="2400" dirty="0" smtClean="0">
                <a:solidFill>
                  <a:schemeClr val="tx2"/>
                </a:solidFill>
              </a:rPr>
              <a:t>Why are state and federal lawmakers pushing right-to-work legislation?</a:t>
            </a:r>
          </a:p>
          <a:p>
            <a:endParaRPr lang="en-US" sz="2400" dirty="0">
              <a:solidFill>
                <a:schemeClr val="tx2"/>
              </a:solidFill>
            </a:endParaRPr>
          </a:p>
          <a:p>
            <a:r>
              <a:rPr lang="en-US" sz="2400" dirty="0" smtClean="0">
                <a:solidFill>
                  <a:schemeClr val="tx2"/>
                </a:solidFill>
              </a:rPr>
              <a:t>The answer is simple: Republican lawmakers seek to weaken unions financially and politically, making it harder for working people to bargain for higher wages and stronger workplace protections.</a:t>
            </a:r>
            <a:endParaRPr lang="en-US" sz="2400" dirty="0">
              <a:solidFill>
                <a:schemeClr val="tx2"/>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6AF18-6818-4F0C-85EC-7A93F5CEE56A}" type="slidenum">
              <a:rPr lang="en-US" smtClean="0"/>
              <a:t>19</a:t>
            </a:fld>
            <a:endParaRPr lang="en-US"/>
          </a:p>
        </p:txBody>
      </p:sp>
    </p:spTree>
    <p:extLst>
      <p:ext uri="{BB962C8B-B14F-4D97-AF65-F5344CB8AC3E}">
        <p14:creationId xmlns:p14="http://schemas.microsoft.com/office/powerpoint/2010/main" val="2213260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Racist Origins of Right to Work</a:t>
            </a:r>
            <a:endParaRPr lang="en-US" dirty="0"/>
          </a:p>
        </p:txBody>
      </p:sp>
      <p:sp>
        <p:nvSpPr>
          <p:cNvPr id="3" name="Content Placeholder 2"/>
          <p:cNvSpPr>
            <a:spLocks noGrp="1"/>
          </p:cNvSpPr>
          <p:nvPr>
            <p:ph idx="1"/>
          </p:nvPr>
        </p:nvSpPr>
        <p:spPr>
          <a:xfrm>
            <a:off x="76200" y="1752600"/>
            <a:ext cx="6096000" cy="4894380"/>
          </a:xfrm>
        </p:spPr>
        <p:txBody>
          <a:bodyPr>
            <a:normAutofit/>
          </a:bodyPr>
          <a:lstStyle/>
          <a:p>
            <a:r>
              <a:rPr lang="en-US" dirty="0" smtClean="0"/>
              <a:t>Texan Vance Muse of the Christian American Association (“the Association”) </a:t>
            </a:r>
            <a:r>
              <a:rPr lang="en-US" dirty="0"/>
              <a:t>led the campaign to outlaw contracts that required employees to belong to </a:t>
            </a:r>
            <a:r>
              <a:rPr lang="en-US" dirty="0" smtClean="0"/>
              <a:t>unions. </a:t>
            </a:r>
            <a:endParaRPr lang="en-US" dirty="0"/>
          </a:p>
          <a:p>
            <a:r>
              <a:rPr lang="en-US" dirty="0" smtClean="0"/>
              <a:t>Muse had also campaigned </a:t>
            </a:r>
            <a:r>
              <a:rPr lang="en-US" dirty="0"/>
              <a:t>against women’s suffrage, the constitutional amendment prohibiting child labor, the eight-hour day law, the New Deal, and the re-election of Roosevelt.</a:t>
            </a:r>
          </a:p>
          <a:p>
            <a:r>
              <a:rPr lang="en-US" dirty="0" smtClean="0"/>
              <a:t>To push </a:t>
            </a:r>
            <a:r>
              <a:rPr lang="en-US" dirty="0"/>
              <a:t>many of his lobbying </a:t>
            </a:r>
            <a:r>
              <a:rPr lang="en-US" dirty="0" smtClean="0"/>
              <a:t>efforts, Muse </a:t>
            </a:r>
            <a:r>
              <a:rPr lang="en-US" dirty="0"/>
              <a:t>utilized </a:t>
            </a:r>
            <a:r>
              <a:rPr lang="en-US" dirty="0" err="1"/>
              <a:t>anti-semitic</a:t>
            </a:r>
            <a:r>
              <a:rPr lang="en-US" dirty="0"/>
              <a:t>, racist, anti-communist and anti-union arguments and </a:t>
            </a:r>
            <a:r>
              <a:rPr lang="en-US" dirty="0" smtClean="0"/>
              <a:t>fear.</a:t>
            </a:r>
            <a:endParaRPr lang="en-US" dirty="0"/>
          </a:p>
          <a:p>
            <a:pPr marL="0"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06" r="23419"/>
          <a:stretch/>
        </p:blipFill>
        <p:spPr bwMode="auto">
          <a:xfrm>
            <a:off x="6096000" y="2084804"/>
            <a:ext cx="2819400" cy="263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4948535"/>
            <a:ext cx="2819400" cy="461665"/>
          </a:xfrm>
          <a:prstGeom prst="rect">
            <a:avLst/>
          </a:prstGeom>
          <a:noFill/>
        </p:spPr>
        <p:txBody>
          <a:bodyPr wrap="square" rtlCol="0">
            <a:spAutoFit/>
          </a:bodyPr>
          <a:lstStyle/>
          <a:p>
            <a:pPr algn="ctr"/>
            <a:r>
              <a:rPr lang="en-US" sz="1200" b="1" dirty="0" smtClean="0"/>
              <a:t>Vance Muse </a:t>
            </a:r>
            <a:r>
              <a:rPr lang="en-US" sz="1200" dirty="0" smtClean="0"/>
              <a:t>(left) led the fight for right-to-work</a:t>
            </a:r>
            <a:endParaRPr lang="en-US" sz="120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6AF18-6818-4F0C-85EC-7A93F5CEE56A}" type="slidenum">
              <a:rPr lang="en-US" smtClean="0"/>
              <a:t>2</a:t>
            </a:fld>
            <a:endParaRPr lang="en-US"/>
          </a:p>
        </p:txBody>
      </p:sp>
    </p:spTree>
    <p:extLst>
      <p:ext uri="{BB962C8B-B14F-4D97-AF65-F5344CB8AC3E}">
        <p14:creationId xmlns:p14="http://schemas.microsoft.com/office/powerpoint/2010/main" val="4000188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257" t="2908" r="4614" b="5694"/>
          <a:stretch/>
        </p:blipFill>
        <p:spPr>
          <a:xfrm>
            <a:off x="2138516" y="76200"/>
            <a:ext cx="5176684" cy="6719002"/>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20</a:t>
            </a:fld>
            <a:endParaRPr lang="en-US"/>
          </a:p>
        </p:txBody>
      </p:sp>
    </p:spTree>
    <p:extLst>
      <p:ext uri="{BB962C8B-B14F-4D97-AF65-F5344CB8AC3E}">
        <p14:creationId xmlns:p14="http://schemas.microsoft.com/office/powerpoint/2010/main" val="1001348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RTWFL: Union Strategies</a:t>
            </a:r>
            <a:endParaRPr lang="en-US" dirty="0"/>
          </a:p>
        </p:txBody>
      </p:sp>
      <p:sp>
        <p:nvSpPr>
          <p:cNvPr id="3" name="Content Placeholder 2"/>
          <p:cNvSpPr>
            <a:spLocks noGrp="1"/>
          </p:cNvSpPr>
          <p:nvPr>
            <p:ph idx="1"/>
          </p:nvPr>
        </p:nvSpPr>
        <p:spPr/>
        <p:txBody>
          <a:bodyPr/>
          <a:lstStyle/>
          <a:p>
            <a:pPr marL="0" indent="0">
              <a:buNone/>
            </a:pPr>
            <a:r>
              <a:rPr lang="en-US" sz="2000" b="1" dirty="0">
                <a:solidFill>
                  <a:schemeClr val="tx1"/>
                </a:solidFill>
              </a:rPr>
              <a:t>	</a:t>
            </a:r>
            <a:endParaRPr lang="en-US" dirty="0">
              <a:solidFill>
                <a:schemeClr val="tx1"/>
              </a:solidFill>
            </a:endParaRPr>
          </a:p>
          <a:p>
            <a:r>
              <a:rPr lang="en-US" dirty="0"/>
              <a:t>RTWFL need not be the end of a union’s world:  There are successful unions in RTWFL states.  </a:t>
            </a:r>
            <a:r>
              <a:rPr lang="en-US" dirty="0" smtClean="0"/>
              <a:t>It  </a:t>
            </a:r>
            <a:r>
              <a:rPr lang="en-US" dirty="0"/>
              <a:t>takes work and </a:t>
            </a:r>
            <a:r>
              <a:rPr lang="en-US" dirty="0" smtClean="0"/>
              <a:t>creativity to succeed.  </a:t>
            </a:r>
            <a:r>
              <a:rPr lang="en-US" dirty="0"/>
              <a:t>Some ideas:</a:t>
            </a:r>
          </a:p>
          <a:p>
            <a:pPr lvl="1"/>
            <a:r>
              <a:rPr lang="en-US" sz="2200" dirty="0"/>
              <a:t>Remember that every day, in every location, is an organizing opportunity (and risk</a:t>
            </a:r>
            <a:r>
              <a:rPr lang="en-US" sz="2200" dirty="0" smtClean="0"/>
              <a:t>).  </a:t>
            </a:r>
            <a:r>
              <a:rPr lang="en-US" sz="2200" dirty="0"/>
              <a:t>The union has to commit time and money to remaining in (as close as it can) constant contact with the </a:t>
            </a:r>
            <a:r>
              <a:rPr lang="en-US" sz="2200" dirty="0" smtClean="0"/>
              <a:t>non-members </a:t>
            </a:r>
            <a:r>
              <a:rPr lang="en-US" sz="2200" dirty="0"/>
              <a:t>to see what they want and need in the workplace.  The best organizing tool in a RTWFL environment is attentive service to the non-members</a:t>
            </a:r>
            <a:r>
              <a:rPr lang="en-US" sz="2200" dirty="0" smtClean="0"/>
              <a:t>.</a:t>
            </a:r>
          </a:p>
          <a:p>
            <a:pPr lvl="1"/>
            <a:endParaRPr lang="en-US" sz="2200" dirty="0"/>
          </a:p>
          <a:p>
            <a:pPr marL="457200" lvl="1" indent="0">
              <a:buNone/>
            </a:pPr>
            <a:r>
              <a:rPr lang="en-US" sz="2400" b="1" dirty="0" smtClean="0"/>
              <a:t>		Think </a:t>
            </a:r>
            <a:r>
              <a:rPr lang="en-US" sz="2400" b="1" dirty="0"/>
              <a:t>about Carrots and Sticks!</a:t>
            </a:r>
          </a:p>
          <a:p>
            <a:pPr lvl="1"/>
            <a:endParaRPr lang="en-US" sz="22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21</a:t>
            </a:fld>
            <a:endParaRPr lang="en-US"/>
          </a:p>
        </p:txBody>
      </p:sp>
    </p:spTree>
    <p:extLst>
      <p:ext uri="{BB962C8B-B14F-4D97-AF65-F5344CB8AC3E}">
        <p14:creationId xmlns:p14="http://schemas.microsoft.com/office/powerpoint/2010/main" val="660886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“Members-Only” Programs and Benefits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Carrots …</a:t>
            </a:r>
          </a:p>
          <a:p>
            <a:r>
              <a:rPr lang="en-US" dirty="0"/>
              <a:t>Develop a robust set of “members-only” programs and benefits.  These can’t establish terms and conditions of employment.  (Those are covered by the “duty of fair representation.”)  But they can </a:t>
            </a:r>
            <a:r>
              <a:rPr lang="en-US" dirty="0" smtClean="0"/>
              <a:t>include:</a:t>
            </a:r>
          </a:p>
          <a:p>
            <a:pPr lvl="1"/>
            <a:r>
              <a:rPr lang="en-US" sz="2400" dirty="0"/>
              <a:t>Group insurance products like disability or life insurance</a:t>
            </a:r>
            <a:r>
              <a:rPr lang="en-US" sz="2400" dirty="0" smtClean="0"/>
              <a:t>;</a:t>
            </a:r>
          </a:p>
          <a:p>
            <a:pPr lvl="1"/>
            <a:r>
              <a:rPr lang="en-US" sz="2400" dirty="0"/>
              <a:t>Assistance for (non-negotiated) benefits like unemployment or workers’ compensation or statutory appeals of benefit claim denials</a:t>
            </a:r>
            <a:r>
              <a:rPr lang="en-US" sz="2400" dirty="0" smtClean="0"/>
              <a:t>;</a:t>
            </a:r>
          </a:p>
          <a:p>
            <a:pPr lvl="1"/>
            <a:r>
              <a:rPr lang="en-US" sz="2400" dirty="0" smtClean="0"/>
              <a:t>Child care support</a:t>
            </a:r>
          </a:p>
          <a:p>
            <a:pPr lvl="1"/>
            <a:r>
              <a:rPr lang="en-US" sz="2400" dirty="0"/>
              <a:t>Educational assistance or membership-only training; </a:t>
            </a:r>
            <a:endParaRPr lang="en-US" sz="2400" dirty="0" smtClean="0"/>
          </a:p>
          <a:p>
            <a:pPr lvl="1"/>
            <a:r>
              <a:rPr lang="en-US" sz="2400" dirty="0"/>
              <a:t>Music, art or knitting classes . . .   Hiking clubs . . .Let your imaginations run wild as to what any collection of like (and unlike) minded people might want to do together</a:t>
            </a:r>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22</a:t>
            </a:fld>
            <a:endParaRPr lang="en-US"/>
          </a:p>
        </p:txBody>
      </p:sp>
    </p:spTree>
    <p:extLst>
      <p:ext uri="{BB962C8B-B14F-4D97-AF65-F5344CB8AC3E}">
        <p14:creationId xmlns:p14="http://schemas.microsoft.com/office/powerpoint/2010/main" val="8303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 whatever Sticks are in your Arsenal</a:t>
            </a:r>
            <a:endParaRPr lang="en-US" dirty="0"/>
          </a:p>
        </p:txBody>
      </p:sp>
      <p:sp>
        <p:nvSpPr>
          <p:cNvPr id="3" name="Content Placeholder 2"/>
          <p:cNvSpPr>
            <a:spLocks noGrp="1"/>
          </p:cNvSpPr>
          <p:nvPr>
            <p:ph idx="1"/>
          </p:nvPr>
        </p:nvSpPr>
        <p:spPr/>
        <p:txBody>
          <a:bodyPr/>
          <a:lstStyle/>
          <a:p>
            <a:r>
              <a:rPr lang="en-US" dirty="0"/>
              <a:t>There is no right to be a secret freeloader:  You can publish the names of non-members on social media; on union bulletin boards in the workplace; and on your website.  These people are scabs, and can be called that.</a:t>
            </a:r>
          </a:p>
          <a:p>
            <a:r>
              <a:rPr lang="en-US" dirty="0"/>
              <a:t>Remind non-members that they have no say in the collective bargaining </a:t>
            </a:r>
            <a:r>
              <a:rPr lang="en-US" dirty="0" smtClean="0"/>
              <a:t>process.  </a:t>
            </a:r>
            <a:r>
              <a:rPr lang="en-US" dirty="0"/>
              <a:t>They have no right to come to meetings; to be surveyed about their opinions; or to vote on representatives or an </a:t>
            </a:r>
            <a:r>
              <a:rPr lang="en-US" dirty="0" smtClean="0"/>
              <a:t>agreement.</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23</a:t>
            </a:fld>
            <a:endParaRPr lang="en-US"/>
          </a:p>
        </p:txBody>
      </p:sp>
    </p:spTree>
    <p:extLst>
      <p:ext uri="{BB962C8B-B14F-4D97-AF65-F5344CB8AC3E}">
        <p14:creationId xmlns:p14="http://schemas.microsoft.com/office/powerpoint/2010/main" val="1330879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Contract Language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US" sz="2600" dirty="0"/>
              <a:t>Unions that have the opportunity to orient new employees to the benefits of membership have a surprisingly high success rate even in RTWFL states and federal employment.  A typical clause might read</a:t>
            </a:r>
            <a:r>
              <a:rPr lang="en-US" sz="2600" dirty="0" smtClean="0"/>
              <a:t>:</a:t>
            </a:r>
          </a:p>
          <a:p>
            <a:endParaRPr lang="en-US" dirty="0" smtClean="0"/>
          </a:p>
          <a:p>
            <a:pPr marL="0" lvl="0" indent="0" algn="ctr">
              <a:buNone/>
            </a:pPr>
            <a:r>
              <a:rPr lang="en-US" sz="2500" dirty="0">
                <a:latin typeface="Calibri" pitchFamily="34" charset="0"/>
                <a:ea typeface="Calibri" pitchFamily="34" charset="0"/>
                <a:cs typeface="Times New Roman" pitchFamily="18" charset="0"/>
              </a:rPr>
              <a:t>“Union Participation in New Employee Orientation : During the course of any employment orientation program for new bargaining unit employees,  or in the event a current bargaining unit employee is reassigned to  the  bargaining unit, the  Union shall be given ample opportunity, but in any event no less than one hour,  to address such new employees, provided that this provision  does not preclude the Employer from addressing employees concerning the same subject.  The current collective bargaining agreement and any documents governing any fringe benefit programs referenced in the agreement shall be provided to such new or current employees as part of their orientation.” </a:t>
            </a:r>
            <a:endParaRPr lang="en-US" sz="2500" dirty="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24</a:t>
            </a:fld>
            <a:endParaRPr lang="en-US"/>
          </a:p>
        </p:txBody>
      </p:sp>
    </p:spTree>
    <p:extLst>
      <p:ext uri="{BB962C8B-B14F-4D97-AF65-F5344CB8AC3E}">
        <p14:creationId xmlns:p14="http://schemas.microsoft.com/office/powerpoint/2010/main" val="1737251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Canada’s Push to End RTW</a:t>
            </a:r>
            <a:endParaRPr lang="en-US" dirty="0"/>
          </a:p>
        </p:txBody>
      </p:sp>
      <p:sp>
        <p:nvSpPr>
          <p:cNvPr id="3" name="Content Placeholder 2"/>
          <p:cNvSpPr>
            <a:spLocks noGrp="1"/>
          </p:cNvSpPr>
          <p:nvPr>
            <p:ph idx="1"/>
          </p:nvPr>
        </p:nvSpPr>
        <p:spPr/>
        <p:txBody>
          <a:bodyPr>
            <a:normAutofit/>
          </a:bodyPr>
          <a:lstStyle/>
          <a:p>
            <a:pPr algn="ctr">
              <a:buNone/>
            </a:pPr>
            <a:r>
              <a:rPr lang="en-US" dirty="0"/>
              <a:t>“Canadian officials are using negotiations over NAFTA to press the U.S. to pass a federal law </a:t>
            </a:r>
            <a:r>
              <a:rPr lang="en-US" b="1" dirty="0" smtClean="0"/>
              <a:t>banning </a:t>
            </a:r>
            <a:r>
              <a:rPr lang="en-US" dirty="0" smtClean="0"/>
              <a:t> </a:t>
            </a:r>
            <a:r>
              <a:rPr lang="en-US" dirty="0"/>
              <a:t>states from having right-to-work laws.” </a:t>
            </a:r>
            <a:r>
              <a:rPr lang="en-US" sz="1600" dirty="0"/>
              <a:t>– The Washington Examiner, Sep. 11, 2017</a:t>
            </a:r>
          </a:p>
          <a:p>
            <a:pPr algn="ctr">
              <a:buNone/>
            </a:pPr>
            <a:endParaRPr lang="en-US" dirty="0"/>
          </a:p>
          <a:p>
            <a:pPr algn="ctr">
              <a:buNone/>
            </a:pPr>
            <a:r>
              <a:rPr lang="en-US" dirty="0"/>
              <a:t>“Canada asserted that lower standards in the United States and Mexico give those countries an unfair advantage.” </a:t>
            </a:r>
            <a:r>
              <a:rPr lang="en-US" dirty="0" smtClean="0"/>
              <a:t>       –</a:t>
            </a:r>
            <a:r>
              <a:rPr lang="en-US" sz="1600" dirty="0" smtClean="0"/>
              <a:t> </a:t>
            </a:r>
            <a:r>
              <a:rPr lang="en-US" sz="1600" dirty="0"/>
              <a:t>LA Times, Sep. 10, 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25</a:t>
            </a:fld>
            <a:endParaRPr lang="en-US"/>
          </a:p>
        </p:txBody>
      </p:sp>
    </p:spTree>
    <p:extLst>
      <p:ext uri="{BB962C8B-B14F-4D97-AF65-F5344CB8AC3E}">
        <p14:creationId xmlns:p14="http://schemas.microsoft.com/office/powerpoint/2010/main" val="4201510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85000" lnSpcReduction="10000"/>
          </a:bodyPr>
          <a:lstStyle/>
          <a:p>
            <a:r>
              <a:rPr lang="en-US" sz="1900" dirty="0" smtClean="0"/>
              <a:t>“The Racist Origins of Right to Work,” August 3, 2017, Labor Notes</a:t>
            </a:r>
            <a:r>
              <a:rPr lang="en-US" sz="1900" dirty="0"/>
              <a:t>, available at </a:t>
            </a:r>
            <a:r>
              <a:rPr lang="en-US" sz="1900" dirty="0">
                <a:hlinkClick r:id="rId2"/>
              </a:rPr>
              <a:t>http://</a:t>
            </a:r>
            <a:r>
              <a:rPr lang="en-US" sz="1900" dirty="0" smtClean="0">
                <a:hlinkClick r:id="rId2"/>
              </a:rPr>
              <a:t>www.labornotes.org/blogs/2017/08/racist-who-pioneered-right-work-laws</a:t>
            </a:r>
            <a:endParaRPr lang="en-US" sz="1900" dirty="0" smtClean="0"/>
          </a:p>
          <a:p>
            <a:r>
              <a:rPr lang="en-US" sz="1900" dirty="0" smtClean="0"/>
              <a:t>“The Racist Roots of ‘right to work’ laws,” December 13, 2012, Facing South, available at </a:t>
            </a:r>
            <a:r>
              <a:rPr lang="en-US" sz="1900" dirty="0" smtClean="0">
                <a:hlinkClick r:id="rId3"/>
              </a:rPr>
              <a:t>https</a:t>
            </a:r>
            <a:r>
              <a:rPr lang="en-US" sz="1900" dirty="0">
                <a:hlinkClick r:id="rId3"/>
              </a:rPr>
              <a:t>://</a:t>
            </a:r>
            <a:r>
              <a:rPr lang="en-US" sz="1900" dirty="0" smtClean="0">
                <a:hlinkClick r:id="rId3"/>
              </a:rPr>
              <a:t>www.facingsouth.org/2012/12/the-racist-roots-of-right-to-work-laws</a:t>
            </a:r>
            <a:r>
              <a:rPr lang="en-US" sz="1900" dirty="0" smtClean="0"/>
              <a:t> </a:t>
            </a:r>
          </a:p>
          <a:p>
            <a:pPr marL="342900" lvl="1" indent="-342900">
              <a:buClr>
                <a:schemeClr val="accent1"/>
              </a:buClr>
              <a:buSzPct val="75000"/>
              <a:buFont typeface="Wingdings" pitchFamily="2" charset="2"/>
              <a:buChar char=""/>
            </a:pPr>
            <a:r>
              <a:rPr lang="en-US" sz="1900" dirty="0"/>
              <a:t>Bureau of Labor Statistics, Quarterly Census of Employment and Wages , </a:t>
            </a:r>
            <a:r>
              <a:rPr lang="en-US" sz="1900" dirty="0" smtClean="0"/>
              <a:t>2014</a:t>
            </a:r>
          </a:p>
          <a:p>
            <a:pPr marL="342900" lvl="1" indent="-342900">
              <a:buClr>
                <a:schemeClr val="accent1"/>
              </a:buClr>
              <a:buSzPct val="75000"/>
              <a:buFont typeface="Wingdings" pitchFamily="2" charset="2"/>
              <a:buChar char=""/>
            </a:pPr>
            <a:r>
              <a:rPr lang="en-US" sz="1900" dirty="0"/>
              <a:t>“The compensation penalty of “right-to-work” laws,” Economic Policy Institute, </a:t>
            </a:r>
            <a:r>
              <a:rPr lang="en-US" sz="1900" dirty="0" smtClean="0"/>
              <a:t>2/11</a:t>
            </a:r>
          </a:p>
          <a:p>
            <a:pPr marL="342900" lvl="1" indent="-342900">
              <a:buClr>
                <a:schemeClr val="accent1"/>
              </a:buClr>
              <a:buSzPct val="75000"/>
              <a:buFont typeface="Wingdings" pitchFamily="2" charset="2"/>
              <a:buChar char=""/>
            </a:pPr>
            <a:r>
              <a:rPr lang="en-US" sz="1900" dirty="0" smtClean="0"/>
              <a:t>“The </a:t>
            </a:r>
            <a:r>
              <a:rPr lang="en-US" sz="1900" dirty="0"/>
              <a:t>Effect of Endogenous Right-to-Work Laws on Business and Economic Conditions in the United States: A Multivariate Approach,” Review of Law and Economics, Vol. 5, No. 1, pp. 595-614, </a:t>
            </a:r>
            <a:r>
              <a:rPr lang="en-US" sz="1900" dirty="0" smtClean="0"/>
              <a:t>2009</a:t>
            </a:r>
          </a:p>
          <a:p>
            <a:pPr marL="342900" lvl="1" indent="-342900">
              <a:buClr>
                <a:schemeClr val="accent1"/>
              </a:buClr>
              <a:buSzPct val="75000"/>
              <a:buFont typeface="Wingdings" pitchFamily="2" charset="2"/>
              <a:buChar char=""/>
            </a:pPr>
            <a:r>
              <a:rPr lang="en-US" sz="1900" dirty="0"/>
              <a:t>²Bureau of Labor Statistics, </a:t>
            </a:r>
            <a:r>
              <a:rPr lang="en-US" sz="1900" b="1" u="sng" dirty="0"/>
              <a:t>National Census of Fatal Occupational Injuries in 2014</a:t>
            </a:r>
            <a:r>
              <a:rPr lang="en-US" sz="1900" dirty="0"/>
              <a:t>.</a:t>
            </a:r>
          </a:p>
          <a:p>
            <a:pPr marL="342900" lvl="1" indent="-342900">
              <a:buClr>
                <a:schemeClr val="accent1"/>
              </a:buClr>
              <a:buSzPct val="75000"/>
              <a:buFont typeface="Wingdings" pitchFamily="2" charset="2"/>
              <a:buChar char=""/>
            </a:pPr>
            <a:r>
              <a:rPr lang="en-US" sz="1900" dirty="0"/>
              <a:t>³Corporation for Enterprise Development, , </a:t>
            </a:r>
            <a:r>
              <a:rPr lang="en-US" sz="1900" b="1" u="sng" dirty="0"/>
              <a:t>Employee Share of the Premium, 2014</a:t>
            </a:r>
            <a:r>
              <a:rPr lang="en-US" sz="1900" dirty="0" smtClean="0"/>
              <a:t>.</a:t>
            </a:r>
          </a:p>
          <a:p>
            <a:pPr marL="342900" lvl="1" indent="-342900">
              <a:buClr>
                <a:schemeClr val="accent1"/>
              </a:buClr>
              <a:buSzPct val="75000"/>
              <a:buFont typeface="Wingdings" pitchFamily="2" charset="2"/>
              <a:buChar char=""/>
            </a:pPr>
            <a:r>
              <a:rPr lang="en-US" sz="1900" dirty="0" smtClean="0"/>
              <a:t>“Unions are losing their decades-long ‘right to work’ fight,” February 16, 2017, Bloomberg Businessweek</a:t>
            </a:r>
            <a:r>
              <a:rPr lang="en-US" sz="1900" dirty="0"/>
              <a:t>, available at </a:t>
            </a:r>
            <a:r>
              <a:rPr lang="en-US" sz="1900" dirty="0">
                <a:hlinkClick r:id="rId4"/>
              </a:rPr>
              <a:t>https://</a:t>
            </a:r>
            <a:r>
              <a:rPr lang="en-US" sz="1900" dirty="0" smtClean="0">
                <a:hlinkClick r:id="rId4"/>
              </a:rPr>
              <a:t>www.bloomberg.com/news/articles/2017-02-16/unions-are-losing-their-decades-long-right-to-work-fight</a:t>
            </a:r>
            <a:endParaRPr lang="en-US" sz="1900" dirty="0" smtClean="0"/>
          </a:p>
          <a:p>
            <a:pPr marL="342900" lvl="1" indent="-342900">
              <a:buClr>
                <a:schemeClr val="accent1"/>
              </a:buClr>
              <a:buSzPct val="75000"/>
              <a:buFont typeface="Wingdings" pitchFamily="2" charset="2"/>
              <a:buChar char=""/>
            </a:pPr>
            <a:endParaRPr lang="en-US" sz="1900" dirty="0"/>
          </a:p>
          <a:p>
            <a:pPr marL="342900" lvl="1" indent="-342900">
              <a:buClr>
                <a:schemeClr val="accent1"/>
              </a:buClr>
              <a:buSzPct val="75000"/>
              <a:buFont typeface="Wingdings" pitchFamily="2" charset="2"/>
              <a:buChar char=""/>
            </a:pPr>
            <a:endParaRPr lang="en-US" sz="2400" dirty="0"/>
          </a:p>
          <a:p>
            <a:pPr marL="342900" lvl="1" indent="-342900">
              <a:buClr>
                <a:schemeClr val="accent1"/>
              </a:buClr>
              <a:buSzPct val="75000"/>
              <a:buFont typeface="Wingdings" pitchFamily="2" charset="2"/>
              <a:buChar char=""/>
            </a:pPr>
            <a:endParaRPr lang="en-US" sz="2400" dirty="0">
              <a:solidFill>
                <a:schemeClr val="tx1"/>
              </a:solidFill>
            </a:endParaRPr>
          </a:p>
          <a:p>
            <a:pPr marL="342900" lvl="1" indent="-342900">
              <a:buClr>
                <a:schemeClr val="accent1"/>
              </a:buClr>
              <a:buSzPct val="75000"/>
              <a:buFont typeface="Wingdings" pitchFamily="2" charset="2"/>
              <a:buChar char=""/>
            </a:pPr>
            <a:endParaRPr lang="en-US" sz="2400" dirty="0">
              <a:solidFill>
                <a:schemeClr val="tx1"/>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26</a:t>
            </a:fld>
            <a:endParaRPr lang="en-US"/>
          </a:p>
        </p:txBody>
      </p:sp>
    </p:spTree>
    <p:extLst>
      <p:ext uri="{BB962C8B-B14F-4D97-AF65-F5344CB8AC3E}">
        <p14:creationId xmlns:p14="http://schemas.microsoft.com/office/powerpoint/2010/main" val="364538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normAutofit lnSpcReduction="10000"/>
          </a:bodyPr>
          <a:lstStyle/>
          <a:p>
            <a:r>
              <a:rPr lang="en-US" dirty="0" smtClean="0"/>
              <a:t>The Association began attacking the CIO in the early 1940s, claiming their organizers were inflaming the “contented but gullible” African-Americans as the first step to Sovietize the nation.</a:t>
            </a:r>
          </a:p>
          <a:p>
            <a:r>
              <a:rPr lang="en-US" dirty="0"/>
              <a:t>Organized </a:t>
            </a:r>
            <a:r>
              <a:rPr lang="en-US" dirty="0" smtClean="0"/>
              <a:t>labor </a:t>
            </a:r>
            <a:r>
              <a:rPr lang="en-US" dirty="0"/>
              <a:t>was rapidly growing </a:t>
            </a:r>
            <a:r>
              <a:rPr lang="en-US" dirty="0" smtClean="0"/>
              <a:t>and </a:t>
            </a:r>
            <a:r>
              <a:rPr lang="en-US" dirty="0"/>
              <a:t>union membership, which was 10% in </a:t>
            </a:r>
            <a:r>
              <a:rPr lang="en-US" dirty="0" smtClean="0"/>
              <a:t>the 1930s</a:t>
            </a:r>
            <a:r>
              <a:rPr lang="en-US" dirty="0"/>
              <a:t>, exploded by 225% in the 40s. The AFL and </a:t>
            </a:r>
            <a:r>
              <a:rPr lang="en-US" dirty="0" smtClean="0"/>
              <a:t>CIO posed an economic and social threat as they were gaining bargaining power and improving wages and working conditions for working people. They also posed a political threat as they opposed Jim Crow and demanded an end to segregation.</a:t>
            </a:r>
            <a:endParaRPr lang="en-US" dirty="0"/>
          </a:p>
          <a:p>
            <a:r>
              <a:rPr lang="en-US" dirty="0" smtClean="0"/>
              <a:t>The Association’s efforts to help enact anti-union laws were </a:t>
            </a:r>
            <a:r>
              <a:rPr lang="en-US" dirty="0"/>
              <a:t>funded </a:t>
            </a:r>
            <a:r>
              <a:rPr lang="en-US" dirty="0" smtClean="0"/>
              <a:t>by </a:t>
            </a:r>
            <a:r>
              <a:rPr lang="en-US" dirty="0"/>
              <a:t>Southern </a:t>
            </a:r>
            <a:r>
              <a:rPr lang="en-US" dirty="0" smtClean="0"/>
              <a:t>planters and industrialists.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 y="-24581"/>
            <a:ext cx="76946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6AF18-6818-4F0C-85EC-7A93F5CEE56A}" type="slidenum">
              <a:rPr lang="en-US" smtClean="0"/>
              <a:t>3</a:t>
            </a:fld>
            <a:endParaRPr lang="en-US"/>
          </a:p>
        </p:txBody>
      </p:sp>
    </p:spTree>
    <p:extLst>
      <p:ext uri="{BB962C8B-B14F-4D97-AF65-F5344CB8AC3E}">
        <p14:creationId xmlns:p14="http://schemas.microsoft.com/office/powerpoint/2010/main" val="532368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4495800"/>
            <a:ext cx="4724400" cy="1504745"/>
          </a:xfrm>
        </p:spPr>
        <p:txBody>
          <a:bodyPr>
            <a:noAutofit/>
          </a:bodyPr>
          <a:lstStyle/>
          <a:p>
            <a:r>
              <a:rPr lang="en-US" dirty="0" smtClean="0"/>
              <a:t>Union growth was equated with race-mixing and communism.  The legislation was promoted as essential to “maintain the color line in labor relations.”</a:t>
            </a:r>
          </a:p>
          <a:p>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25" b="14814"/>
          <a:stretch/>
        </p:blipFill>
        <p:spPr bwMode="auto">
          <a:xfrm>
            <a:off x="4114800" y="1851691"/>
            <a:ext cx="4895850" cy="230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495800" y="4038601"/>
            <a:ext cx="85344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6946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0" y="1540716"/>
            <a:ext cx="4114800" cy="5088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dirty="0" smtClean="0"/>
              <a:t>Muse’s first successful anti-union legislation was the anti-strike law which made strikers criminally liable for violence on the picket line. </a:t>
            </a:r>
          </a:p>
          <a:p>
            <a:r>
              <a:rPr lang="en-US" dirty="0" smtClean="0"/>
              <a:t>Pleased with the anti-strike law, in 1944, the Arkansas Farm Bureau Federation sponsored the campaign to secure a right-to-work amendment for the Arkansas constitution. </a:t>
            </a:r>
          </a:p>
          <a:p>
            <a:r>
              <a:rPr lang="en-US" dirty="0" smtClean="0"/>
              <a:t>Both laws were designed to weaken unions.</a:t>
            </a: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6AF18-6818-4F0C-85EC-7A93F5CEE56A}" type="slidenum">
              <a:rPr lang="en-US" smtClean="0"/>
              <a:t>4</a:t>
            </a:fld>
            <a:endParaRPr lang="en-US"/>
          </a:p>
        </p:txBody>
      </p:sp>
    </p:spTree>
    <p:extLst>
      <p:ext uri="{BB962C8B-B14F-4D97-AF65-F5344CB8AC3E}">
        <p14:creationId xmlns:p14="http://schemas.microsoft.com/office/powerpoint/2010/main" val="259539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Arkansas, Florida and California were the first states where voters could cast ballots for right-to-work laws. </a:t>
            </a:r>
            <a:r>
              <a:rPr lang="en-US" dirty="0" smtClean="0"/>
              <a:t>Few African Americans could cast free ballots and election fraud was rampant. The </a:t>
            </a:r>
            <a:r>
              <a:rPr lang="en-US" dirty="0"/>
              <a:t>law passed in </a:t>
            </a:r>
            <a:r>
              <a:rPr lang="en-US" dirty="0" smtClean="0"/>
              <a:t>AR </a:t>
            </a:r>
            <a:r>
              <a:rPr lang="en-US" dirty="0"/>
              <a:t>and </a:t>
            </a:r>
            <a:r>
              <a:rPr lang="en-US" dirty="0" smtClean="0"/>
              <a:t>FL, but not CA.</a:t>
            </a:r>
            <a:endParaRPr lang="en-US" dirty="0"/>
          </a:p>
          <a:p>
            <a:r>
              <a:rPr lang="en-US" dirty="0" smtClean="0"/>
              <a:t>By 1947, 14 states had passed right-to-work laws. That year, Congress passed Section 14(b) of the  Taft-Hartley Act, enshrining the right of states to pass laws that allow workers to receive union benefits without joining a union.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6946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800600"/>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5</a:t>
            </a:fld>
            <a:endParaRPr lang="en-US"/>
          </a:p>
        </p:txBody>
      </p:sp>
    </p:spTree>
    <p:extLst>
      <p:ext uri="{BB962C8B-B14F-4D97-AF65-F5344CB8AC3E}">
        <p14:creationId xmlns:p14="http://schemas.microsoft.com/office/powerpoint/2010/main" val="859819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Cecil B. DeMille’s Showdown</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6AF18-6818-4F0C-85EC-7A93F5CEE56A}" type="slidenum">
              <a:rPr lang="en-US" smtClean="0"/>
              <a:t>6</a:t>
            </a:fld>
            <a:endParaRPr lang="en-US"/>
          </a:p>
        </p:txBody>
      </p:sp>
      <p:pic>
        <p:nvPicPr>
          <p:cNvPr id="7" name="J3ApaRVLYLI"/>
          <p:cNvPicPr>
            <a:picLocks noGrp="1" noRot="1" noChangeAspect="1"/>
          </p:cNvPicPr>
          <p:nvPr>
            <p:ph idx="1"/>
            <a:videoFile r:link="rId1"/>
          </p:nvPr>
        </p:nvPicPr>
        <p:blipFill>
          <a:blip r:embed="rId3"/>
          <a:stretch>
            <a:fillRect/>
          </a:stretch>
        </p:blipFill>
        <p:spPr>
          <a:xfrm>
            <a:off x="0" y="1595438"/>
            <a:ext cx="9084732" cy="5110162"/>
          </a:xfrm>
          <a:prstGeom prst="rect">
            <a:avLst/>
          </a:prstGeom>
        </p:spPr>
      </p:pic>
    </p:spTree>
    <p:extLst>
      <p:ext uri="{BB962C8B-B14F-4D97-AF65-F5344CB8AC3E}">
        <p14:creationId xmlns:p14="http://schemas.microsoft.com/office/powerpoint/2010/main" val="275608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Indiana: The Right to Work for Less State</a:t>
            </a:r>
            <a:endParaRPr lang="en-US" dirty="0"/>
          </a:p>
        </p:txBody>
      </p:sp>
      <p:pic>
        <p:nvPicPr>
          <p:cNvPr id="4" name="j0gr8kuylWw?rel=0"/>
          <p:cNvPicPr>
            <a:picLocks noGrp="1" noRot="1" noChangeAspect="1"/>
          </p:cNvPicPr>
          <p:nvPr>
            <p:ph idx="1"/>
            <a:videoFile r:link="rId1"/>
          </p:nvPr>
        </p:nvPicPr>
        <p:blipFill>
          <a:blip r:embed="rId3"/>
          <a:stretch>
            <a:fillRect/>
          </a:stretch>
        </p:blipFill>
        <p:spPr>
          <a:xfrm>
            <a:off x="0" y="1600200"/>
            <a:ext cx="9144000" cy="5143500"/>
          </a:xfrm>
          <a:prstGeom prst="rect">
            <a:avLst/>
          </a:prstGeo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7</a:t>
            </a:fld>
            <a:endParaRPr lang="en-US"/>
          </a:p>
        </p:txBody>
      </p:sp>
    </p:spTree>
    <p:extLst>
      <p:ext uri="{BB962C8B-B14F-4D97-AF65-F5344CB8AC3E}">
        <p14:creationId xmlns:p14="http://schemas.microsoft.com/office/powerpoint/2010/main" val="1723337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2144624"/>
            <a:ext cx="5624747" cy="334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5959" b="8169"/>
          <a:stretch/>
        </p:blipFill>
        <p:spPr bwMode="auto">
          <a:xfrm>
            <a:off x="533400" y="2133600"/>
            <a:ext cx="2438400" cy="337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6AF18-6818-4F0C-85EC-7A93F5CEE56A}" type="slidenum">
              <a:rPr lang="en-US" smtClean="0"/>
              <a:t>8</a:t>
            </a:fld>
            <a:endParaRPr lang="en-US"/>
          </a:p>
        </p:txBody>
      </p:sp>
    </p:spTree>
    <p:extLst>
      <p:ext uri="{BB962C8B-B14F-4D97-AF65-F5344CB8AC3E}">
        <p14:creationId xmlns:p14="http://schemas.microsoft.com/office/powerpoint/2010/main" val="103878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 U.S.C. § 164(b) (Taft Hartley § 14b)</a:t>
            </a:r>
            <a:endParaRPr lang="en-US" dirty="0"/>
          </a:p>
        </p:txBody>
      </p:sp>
      <p:sp>
        <p:nvSpPr>
          <p:cNvPr id="3" name="Content Placeholder 2"/>
          <p:cNvSpPr>
            <a:spLocks noGrp="1"/>
          </p:cNvSpPr>
          <p:nvPr>
            <p:ph idx="1"/>
          </p:nvPr>
        </p:nvSpPr>
        <p:spPr/>
        <p:txBody>
          <a:bodyPr/>
          <a:lstStyle/>
          <a:p>
            <a:pPr algn="ctr">
              <a:buNone/>
            </a:pPr>
            <a:r>
              <a:rPr lang="en-US" dirty="0"/>
              <a:t>“Nothing in this subchapter shall be construed as authorizing the execution or application of agreements requiring membership in a labor organization as a condition of employment in any State or Territory in which such execution or application is prohibited by State or Territorial law.”</a:t>
            </a:r>
          </a:p>
          <a:p>
            <a:pPr algn="ctr"/>
            <a:endParaRPr lang="en-US" sz="2000">
              <a:solidFill>
                <a:srgbClr val="FF000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6AF18-6818-4F0C-85EC-7A93F5CEE56A}" type="slidenum">
              <a:rPr lang="en-US" smtClean="0"/>
              <a:t>9</a:t>
            </a:fld>
            <a:endParaRPr lang="en-US"/>
          </a:p>
        </p:txBody>
      </p:sp>
    </p:spTree>
    <p:extLst>
      <p:ext uri="{BB962C8B-B14F-4D97-AF65-F5344CB8AC3E}">
        <p14:creationId xmlns:p14="http://schemas.microsoft.com/office/powerpoint/2010/main" val="4229562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341</TotalTime>
  <Words>1739</Words>
  <Application>Microsoft Office PowerPoint</Application>
  <PresentationFormat>On-screen Show (4:3)</PresentationFormat>
  <Paragraphs>128</Paragraphs>
  <Slides>26</Slides>
  <Notes>2</Notes>
  <HiddenSlides>0</HiddenSlides>
  <MMClips>2</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Decatur</vt:lpstr>
      <vt:lpstr>Right-to-Work (For Less)</vt:lpstr>
      <vt:lpstr>The Racist Origins of Right to Work</vt:lpstr>
      <vt:lpstr>PowerPoint Presentation</vt:lpstr>
      <vt:lpstr>PowerPoint Presentation</vt:lpstr>
      <vt:lpstr>PowerPoint Presentation</vt:lpstr>
      <vt:lpstr>Cecil B. DeMille’s Showdown</vt:lpstr>
      <vt:lpstr>Indiana: The Right to Work for Less State</vt:lpstr>
      <vt:lpstr>PowerPoint Presentation</vt:lpstr>
      <vt:lpstr>29 U.S.C. § 164(b) (Taft Hartley § 14b)</vt:lpstr>
      <vt:lpstr>Arizona Constitution Art XXV (1946)</vt:lpstr>
      <vt:lpstr>A.R.S. 23-1302 (enacted 1955)</vt:lpstr>
      <vt:lpstr> Today: 28 States have Right to Work Laws</vt:lpstr>
      <vt:lpstr>What are “Right-To-Work” laws?</vt:lpstr>
      <vt:lpstr>“Right to Work” is Not…</vt:lpstr>
      <vt:lpstr>PowerPoint Presentation</vt:lpstr>
      <vt:lpstr>PowerPoint Presentation</vt:lpstr>
      <vt:lpstr>Practical/Economic Impact of RTWFL</vt:lpstr>
      <vt:lpstr>PowerPoint Presentation</vt:lpstr>
      <vt:lpstr>The Right to Shirk: Indiana v. New Hampshire</vt:lpstr>
      <vt:lpstr>PowerPoint Presentation</vt:lpstr>
      <vt:lpstr>Coping with RTWFL: Union Strategies</vt:lpstr>
      <vt:lpstr>“Members-Only” Programs and Benefits</vt:lpstr>
      <vt:lpstr>Employ whatever Sticks are in your Arsenal</vt:lpstr>
      <vt:lpstr>(Future) Contract Language</vt:lpstr>
      <vt:lpstr>Canada’s Push to End RTW</vt:lpstr>
      <vt:lpstr>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Right-to-Work</dc:title>
  <dc:creator>Cristina Sanidad</dc:creator>
  <cp:lastModifiedBy>Cristina Sanidad</cp:lastModifiedBy>
  <cp:revision>89</cp:revision>
  <cp:lastPrinted>2017-10-03T17:22:14Z</cp:lastPrinted>
  <dcterms:created xsi:type="dcterms:W3CDTF">2017-09-26T17:49:54Z</dcterms:created>
  <dcterms:modified xsi:type="dcterms:W3CDTF">2017-10-03T17:22:57Z</dcterms:modified>
</cp:coreProperties>
</file>